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sldIdLst>
    <p:sldId id="256" r:id="rId2"/>
    <p:sldId id="257" r:id="rId3"/>
    <p:sldId id="269" r:id="rId4"/>
    <p:sldId id="270" r:id="rId5"/>
    <p:sldId id="258" r:id="rId6"/>
    <p:sldId id="259" r:id="rId7"/>
    <p:sldId id="260" r:id="rId8"/>
    <p:sldId id="264" r:id="rId9"/>
    <p:sldId id="265" r:id="rId10"/>
    <p:sldId id="271" r:id="rId11"/>
    <p:sldId id="261" r:id="rId12"/>
    <p:sldId id="262" r:id="rId13"/>
    <p:sldId id="272" r:id="rId14"/>
    <p:sldId id="275" r:id="rId15"/>
    <p:sldId id="274" r:id="rId16"/>
    <p:sldId id="276" r:id="rId17"/>
    <p:sldId id="277" r:id="rId18"/>
    <p:sldId id="278" r:id="rId19"/>
    <p:sldId id="279" r:id="rId20"/>
    <p:sldId id="28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680" autoAdjust="0"/>
  </p:normalViewPr>
  <p:slideViewPr>
    <p:cSldViewPr>
      <p:cViewPr varScale="1">
        <p:scale>
          <a:sx n="71" d="100"/>
          <a:sy n="71" d="100"/>
        </p:scale>
        <p:origin x="111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4AA7C2-E8DC-467C-9833-F833067453C2}" type="datetimeFigureOut">
              <a:rPr lang="en-US" smtClean="0"/>
              <a:pPr/>
              <a:t>9/4/2019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1A8E8C-7000-4BD7-A278-0C1355790446}" type="slidenum">
              <a:rPr lang="en-US" smtClean="0"/>
              <a:pPr/>
              <a:t>‹#›</a:t>
            </a:fld>
            <a:endParaRPr lang="en-US" dirty="0"/>
          </a:p>
        </p:txBody>
      </p:sp>
    </p:spTree>
    <p:extLst>
      <p:ext uri="{BB962C8B-B14F-4D97-AF65-F5344CB8AC3E}">
        <p14:creationId xmlns:p14="http://schemas.microsoft.com/office/powerpoint/2010/main" val="1507086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3350BE-36FB-48B8-BC3B-BF82FA8A4B16}" type="datetime1">
              <a:rPr lang="en-US" smtClean="0"/>
              <a:pPr/>
              <a:t>9/4/2019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A8D951-FD7A-4EA6-9971-BA4650F5F282}" type="datetime1">
              <a:rPr lang="en-US" smtClean="0"/>
              <a:pPr/>
              <a:t>9/4/2019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7DDA1A-1160-4810-A009-9384DF143964}" type="datetime1">
              <a:rPr lang="en-US" smtClean="0"/>
              <a:pPr/>
              <a:t>9/4/2019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874B8CA7-DF52-4574-B28B-BF67C425F74E}" type="datetime1">
              <a:rPr lang="en-US" smtClean="0"/>
              <a:pPr/>
              <a:t>9/4/2019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6F388C-ACCE-4EF5-AD2C-86A2C6495869}" type="datetime1">
              <a:rPr lang="en-US" smtClean="0"/>
              <a:pPr/>
              <a:t>9/4/2019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133600"/>
            <a:ext cx="4038600" cy="3992563"/>
          </a:xfrm>
        </p:spPr>
        <p:txBody>
          <a:bodyPr/>
          <a:lstStyle>
            <a:lvl1pPr>
              <a:defRPr sz="24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0602A2DB-E9A4-4F11-9A97-3D805873123B}" type="datetime1">
              <a:rPr lang="en-US" smtClean="0"/>
              <a:pPr/>
              <a:t>9/4/2019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8" name="Content Placeholder 2"/>
          <p:cNvSpPr>
            <a:spLocks noGrp="1"/>
          </p:cNvSpPr>
          <p:nvPr>
            <p:ph sz="half" idx="13"/>
          </p:nvPr>
        </p:nvSpPr>
        <p:spPr>
          <a:xfrm>
            <a:off x="4572000" y="2133600"/>
            <a:ext cx="4114800" cy="3992563"/>
          </a:xfrm>
        </p:spPr>
        <p:txBody>
          <a:bodyPr/>
          <a:lstStyle>
            <a:lvl1pPr>
              <a:defRPr sz="24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2133600"/>
            <a:ext cx="4040188" cy="457200"/>
          </a:xfrm>
        </p:spPr>
        <p:txBody>
          <a:bodyPr anchor="b"/>
          <a:lstStyle>
            <a:lvl1pPr marL="0" indent="0">
              <a:buNone/>
              <a:defRPr sz="2400" b="1">
                <a:solidFill>
                  <a:srgbClr val="00206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666999"/>
            <a:ext cx="4040188" cy="3459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2133600"/>
            <a:ext cx="4041775" cy="457200"/>
          </a:xfrm>
        </p:spPr>
        <p:txBody>
          <a:bodyPr anchor="b"/>
          <a:lstStyle>
            <a:lvl1pPr marL="0" indent="0">
              <a:buNone/>
              <a:defRPr sz="2400" b="1">
                <a:solidFill>
                  <a:srgbClr val="00206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666999"/>
            <a:ext cx="4041775" cy="3459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F65D039D-4B07-4C92-99B2-D30586816A68}" type="datetime1">
              <a:rPr lang="en-US" smtClean="0"/>
              <a:pPr/>
              <a:t>9/4/2019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EDD8C0F6-D106-4D90-B6A1-515B7FD8F0C8}" type="datetime1">
              <a:rPr lang="en-US" smtClean="0"/>
              <a:pPr/>
              <a:t>9/4/2019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B9723-2437-47C8-833A-EDB2EBB6A5A1}" type="datetime1">
              <a:rPr lang="en-US" smtClean="0"/>
              <a:pPr/>
              <a:t>9/4/2019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05C9E6-3B8B-4571-9128-858A99C98B86}" type="datetime1">
              <a:rPr lang="en-US" smtClean="0"/>
              <a:pPr/>
              <a:t>9/4/2019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4141EB-C6BD-49FF-BC05-BF0312C62789}" type="datetime1">
              <a:rPr lang="en-US" smtClean="0"/>
              <a:pPr/>
              <a:t>9/4/2019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143000"/>
            <a:ext cx="8229600" cy="9144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2133600"/>
            <a:ext cx="8229600" cy="3992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1E575-74B0-4F22-8519-3F96FB7A2B3A}" type="datetime1">
              <a:rPr lang="en-US" smtClean="0"/>
              <a:pPr/>
              <a:t>9/4/2019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pic>
        <p:nvPicPr>
          <p:cNvPr id="7" name="Picture 6" descr="final_color.jpg"/>
          <p:cNvPicPr>
            <a:picLocks noChangeAspect="1"/>
          </p:cNvPicPr>
          <p:nvPr userDrawn="1"/>
        </p:nvPicPr>
        <p:blipFill>
          <a:blip r:embed="rId13" cstate="print"/>
          <a:stretch>
            <a:fillRect/>
          </a:stretch>
        </p:blipFill>
        <p:spPr>
          <a:xfrm>
            <a:off x="0" y="0"/>
            <a:ext cx="1447800" cy="685800"/>
          </a:xfrm>
          <a:prstGeom prst="rect">
            <a:avLst/>
          </a:prstGeom>
        </p:spPr>
      </p:pic>
      <p:sp>
        <p:nvSpPr>
          <p:cNvPr id="8" name="Title 1"/>
          <p:cNvSpPr txBox="1">
            <a:spLocks/>
          </p:cNvSpPr>
          <p:nvPr userDrawn="1"/>
        </p:nvSpPr>
        <p:spPr>
          <a:xfrm>
            <a:off x="621506" y="609601"/>
            <a:ext cx="7772400" cy="457200"/>
          </a:xfrm>
          <a:prstGeom prst="rect">
            <a:avLst/>
          </a:prstGeom>
        </p:spPr>
        <p:txBody>
          <a:bodyPr>
            <a:normAutofit fontScale="8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800" dirty="0" smtClean="0">
                <a:solidFill>
                  <a:srgbClr val="002060"/>
                </a:solidFill>
                <a:latin typeface="Book Antiqua" panose="02040602050305030304" pitchFamily="18" charset="0"/>
              </a:rPr>
              <a:t>Development of master curricula for natural disasters risk management in Western Balkan countries</a:t>
            </a:r>
            <a:endParaRPr lang="bs-Latn-BA" sz="1800" dirty="0">
              <a:solidFill>
                <a:srgbClr val="002060"/>
              </a:solidFill>
              <a:latin typeface="Book Antiqua" panose="02040602050305030304" pitchFamily="18" charset="0"/>
            </a:endParaRPr>
          </a:p>
        </p:txBody>
      </p:sp>
      <p:cxnSp>
        <p:nvCxnSpPr>
          <p:cNvPr id="9" name="Straight Connector 8"/>
          <p:cNvCxnSpPr/>
          <p:nvPr userDrawn="1"/>
        </p:nvCxnSpPr>
        <p:spPr>
          <a:xfrm>
            <a:off x="0" y="10668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10" name="Picture 9" descr="eu_flag_co_funded_pos_[rgb]_right.jpg"/>
          <p:cNvPicPr/>
          <p:nvPr userDrawn="1"/>
        </p:nvPicPr>
        <p:blipFill>
          <a:blip r:embed="rId14" cstate="print"/>
          <a:stretch>
            <a:fillRect/>
          </a:stretch>
        </p:blipFill>
        <p:spPr>
          <a:xfrm>
            <a:off x="7467600" y="152400"/>
            <a:ext cx="1676400" cy="40957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lang="en-US" sz="3600" kern="0" dirty="0" smtClean="0">
          <a:solidFill>
            <a:srgbClr val="002060"/>
          </a:solidFill>
          <a:latin typeface="Book Antiqua" panose="02040602050305030304" pitchFamily="18" charset="0"/>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jpeg"/><Relationship Id="rId16" Type="http://schemas.openxmlformats.org/officeDocument/2006/relationships/image" Target="../media/image15.jpe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final_color.jpg"/>
          <p:cNvPicPr>
            <a:picLocks noChangeAspect="1"/>
          </p:cNvPicPr>
          <p:nvPr/>
        </p:nvPicPr>
        <p:blipFill>
          <a:blip r:embed="rId2" cstate="print"/>
          <a:stretch>
            <a:fillRect/>
          </a:stretch>
        </p:blipFill>
        <p:spPr>
          <a:xfrm>
            <a:off x="3124200" y="2971800"/>
            <a:ext cx="2895600" cy="1371600"/>
          </a:xfrm>
          <a:prstGeom prst="rect">
            <a:avLst/>
          </a:prstGeom>
        </p:spPr>
      </p:pic>
      <p:sp>
        <p:nvSpPr>
          <p:cNvPr id="3" name="Subtitle 2"/>
          <p:cNvSpPr>
            <a:spLocks noGrp="1"/>
          </p:cNvSpPr>
          <p:nvPr>
            <p:ph type="subTitle" idx="1"/>
          </p:nvPr>
        </p:nvSpPr>
        <p:spPr>
          <a:xfrm>
            <a:off x="1371600" y="1725328"/>
            <a:ext cx="6400800" cy="1143000"/>
          </a:xfrm>
        </p:spPr>
        <p:txBody>
          <a:bodyPr>
            <a:noAutofit/>
          </a:bodyPr>
          <a:lstStyle/>
          <a:p>
            <a:r>
              <a:rPr lang="en-GB" sz="2800" b="1" dirty="0" smtClean="0">
                <a:solidFill>
                  <a:srgbClr val="419182"/>
                </a:solidFill>
                <a:latin typeface="Book Antiqua" panose="02040602050305030304" pitchFamily="18" charset="0"/>
              </a:rPr>
              <a:t>Quality Assurance Committee</a:t>
            </a:r>
            <a:endParaRPr lang="bs-Latn-BA" sz="2800" b="1" dirty="0">
              <a:solidFill>
                <a:srgbClr val="419182"/>
              </a:solidFill>
              <a:latin typeface="Book Antiqua" panose="02040602050305030304" pitchFamily="18" charset="0"/>
            </a:endParaRPr>
          </a:p>
        </p:txBody>
      </p:sp>
      <p:sp>
        <p:nvSpPr>
          <p:cNvPr id="9" name="Title 1"/>
          <p:cNvSpPr txBox="1">
            <a:spLocks/>
          </p:cNvSpPr>
          <p:nvPr/>
        </p:nvSpPr>
        <p:spPr>
          <a:xfrm>
            <a:off x="685800" y="4572000"/>
            <a:ext cx="7772400" cy="685800"/>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2400" dirty="0" smtClean="0">
                <a:solidFill>
                  <a:srgbClr val="002060"/>
                </a:solidFill>
                <a:latin typeface="Book Antiqua" panose="02040602050305030304" pitchFamily="18" charset="0"/>
              </a:rPr>
              <a:t>Dr Sally Priest, Flood Hazard Research Centre</a:t>
            </a:r>
          </a:p>
          <a:p>
            <a:r>
              <a:rPr lang="en-GB" sz="2400" dirty="0">
                <a:solidFill>
                  <a:srgbClr val="002060"/>
                </a:solidFill>
                <a:latin typeface="Book Antiqua" panose="02040602050305030304" pitchFamily="18" charset="0"/>
              </a:rPr>
              <a:t>o</a:t>
            </a:r>
            <a:r>
              <a:rPr lang="en-GB" sz="2400" dirty="0" smtClean="0">
                <a:solidFill>
                  <a:srgbClr val="002060"/>
                </a:solidFill>
                <a:latin typeface="Book Antiqua" panose="02040602050305030304" pitchFamily="18" charset="0"/>
              </a:rPr>
              <a:t>n behalf of the QAC</a:t>
            </a:r>
            <a:endParaRPr lang="bs-Latn-BA" sz="2400" dirty="0">
              <a:solidFill>
                <a:srgbClr val="002060"/>
              </a:solidFill>
              <a:latin typeface="Book Antiqua" panose="02040602050305030304" pitchFamily="18" charset="0"/>
            </a:endParaRPr>
          </a:p>
        </p:txBody>
      </p:sp>
      <p:sp>
        <p:nvSpPr>
          <p:cNvPr id="11" name="Title 1"/>
          <p:cNvSpPr txBox="1">
            <a:spLocks/>
          </p:cNvSpPr>
          <p:nvPr/>
        </p:nvSpPr>
        <p:spPr>
          <a:xfrm>
            <a:off x="3352800" y="3733800"/>
            <a:ext cx="2325688" cy="1295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bs-Latn-BA" sz="1800" dirty="0">
              <a:solidFill>
                <a:srgbClr val="002060"/>
              </a:solidFill>
              <a:latin typeface="Book Antiqua" panose="02040602050305030304" pitchFamily="18" charset="0"/>
            </a:endParaRPr>
          </a:p>
        </p:txBody>
      </p:sp>
      <p:pic>
        <p:nvPicPr>
          <p:cNvPr id="15" name="Picture 14" descr="eu_flag_co_funded_pos_[rgb]_right.jpg"/>
          <p:cNvPicPr/>
          <p:nvPr/>
        </p:nvPicPr>
        <p:blipFill>
          <a:blip r:embed="rId3" cstate="print"/>
          <a:stretch>
            <a:fillRect/>
          </a:stretch>
        </p:blipFill>
        <p:spPr>
          <a:xfrm>
            <a:off x="0" y="228600"/>
            <a:ext cx="2362200" cy="762000"/>
          </a:xfrm>
          <a:prstGeom prst="rect">
            <a:avLst/>
          </a:prstGeom>
        </p:spPr>
      </p:pic>
      <p:sp>
        <p:nvSpPr>
          <p:cNvPr id="16" name="Title 1"/>
          <p:cNvSpPr txBox="1">
            <a:spLocks/>
          </p:cNvSpPr>
          <p:nvPr/>
        </p:nvSpPr>
        <p:spPr>
          <a:xfrm>
            <a:off x="685800" y="5257800"/>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1800" dirty="0" smtClean="0">
                <a:solidFill>
                  <a:srgbClr val="002060"/>
                </a:solidFill>
                <a:latin typeface="Book Antiqua" panose="02040602050305030304" pitchFamily="18" charset="0"/>
              </a:rPr>
              <a:t>4</a:t>
            </a:r>
            <a:r>
              <a:rPr lang="en-GB" sz="1800" baseline="30000" dirty="0" smtClean="0">
                <a:solidFill>
                  <a:srgbClr val="002060"/>
                </a:solidFill>
                <a:latin typeface="Book Antiqua" panose="02040602050305030304" pitchFamily="18" charset="0"/>
              </a:rPr>
              <a:t>th</a:t>
            </a:r>
            <a:r>
              <a:rPr lang="en-GB" sz="1800" dirty="0" smtClean="0">
                <a:solidFill>
                  <a:srgbClr val="002060"/>
                </a:solidFill>
                <a:latin typeface="Book Antiqua" panose="02040602050305030304" pitchFamily="18" charset="0"/>
              </a:rPr>
              <a:t> September 2019</a:t>
            </a:r>
            <a:endParaRPr lang="bs-Latn-BA" sz="1800" dirty="0">
              <a:solidFill>
                <a:srgbClr val="002060"/>
              </a:solidFill>
              <a:latin typeface="Book Antiqua" panose="02040602050305030304" pitchFamily="18" charset="0"/>
            </a:endParaRPr>
          </a:p>
        </p:txBody>
      </p:sp>
      <p:pic>
        <p:nvPicPr>
          <p:cNvPr id="1026" name="Picture 2" descr="http://www.natrisk.ni.ac.rs/images/logos/tuc.png"/>
          <p:cNvPicPr>
            <a:picLocks noChangeAspect="1" noChangeArrowheads="1"/>
          </p:cNvPicPr>
          <p:nvPr/>
        </p:nvPicPr>
        <p:blipFill>
          <a:blip r:embed="rId4" cstate="print"/>
          <a:srcRect/>
          <a:stretch>
            <a:fillRect/>
          </a:stretch>
        </p:blipFill>
        <p:spPr bwMode="auto">
          <a:xfrm>
            <a:off x="7543800" y="5894798"/>
            <a:ext cx="641435" cy="810802"/>
          </a:xfrm>
          <a:prstGeom prst="rect">
            <a:avLst/>
          </a:prstGeom>
          <a:noFill/>
        </p:spPr>
      </p:pic>
      <p:pic>
        <p:nvPicPr>
          <p:cNvPr id="1028" name="Picture 4" descr="http://www.natrisk.ni.ac.rs/images/logos/uniNI.png"/>
          <p:cNvPicPr>
            <a:picLocks noChangeAspect="1" noChangeArrowheads="1"/>
          </p:cNvPicPr>
          <p:nvPr/>
        </p:nvPicPr>
        <p:blipFill>
          <a:blip r:embed="rId5" cstate="print"/>
          <a:srcRect/>
          <a:stretch>
            <a:fillRect/>
          </a:stretch>
        </p:blipFill>
        <p:spPr bwMode="auto">
          <a:xfrm>
            <a:off x="228600" y="6096000"/>
            <a:ext cx="685800" cy="685800"/>
          </a:xfrm>
          <a:prstGeom prst="rect">
            <a:avLst/>
          </a:prstGeom>
          <a:noFill/>
        </p:spPr>
      </p:pic>
      <p:pic>
        <p:nvPicPr>
          <p:cNvPr id="1030" name="Picture 6" descr="http://www.natrisk.ni.ac.rs/images/logos/boku.png"/>
          <p:cNvPicPr>
            <a:picLocks noChangeAspect="1" noChangeArrowheads="1"/>
          </p:cNvPicPr>
          <p:nvPr/>
        </p:nvPicPr>
        <p:blipFill>
          <a:blip r:embed="rId6"/>
          <a:srcRect/>
          <a:stretch>
            <a:fillRect/>
          </a:stretch>
        </p:blipFill>
        <p:spPr bwMode="auto">
          <a:xfrm>
            <a:off x="914400" y="5943600"/>
            <a:ext cx="914400" cy="914400"/>
          </a:xfrm>
          <a:prstGeom prst="rect">
            <a:avLst/>
          </a:prstGeom>
          <a:noFill/>
        </p:spPr>
      </p:pic>
      <p:pic>
        <p:nvPicPr>
          <p:cNvPr id="1032" name="Picture 8" descr="http://www.natrisk.ni.ac.rs/images/logos/Middlesex.png"/>
          <p:cNvPicPr>
            <a:picLocks noChangeAspect="1" noChangeArrowheads="1"/>
          </p:cNvPicPr>
          <p:nvPr/>
        </p:nvPicPr>
        <p:blipFill>
          <a:blip r:embed="rId7" cstate="print"/>
          <a:srcRect/>
          <a:stretch>
            <a:fillRect/>
          </a:stretch>
        </p:blipFill>
        <p:spPr bwMode="auto">
          <a:xfrm>
            <a:off x="1812524" y="6096000"/>
            <a:ext cx="625876" cy="685800"/>
          </a:xfrm>
          <a:prstGeom prst="rect">
            <a:avLst/>
          </a:prstGeom>
          <a:noFill/>
        </p:spPr>
      </p:pic>
      <p:pic>
        <p:nvPicPr>
          <p:cNvPr id="1034" name="Picture 10" descr="http://www.natrisk.ni.ac.rs/images/logos/kpa.png"/>
          <p:cNvPicPr>
            <a:picLocks noChangeAspect="1" noChangeArrowheads="1"/>
          </p:cNvPicPr>
          <p:nvPr/>
        </p:nvPicPr>
        <p:blipFill>
          <a:blip r:embed="rId8"/>
          <a:srcRect/>
          <a:stretch>
            <a:fillRect/>
          </a:stretch>
        </p:blipFill>
        <p:spPr bwMode="auto">
          <a:xfrm>
            <a:off x="2514600" y="6019800"/>
            <a:ext cx="609600" cy="751561"/>
          </a:xfrm>
          <a:prstGeom prst="rect">
            <a:avLst/>
          </a:prstGeom>
          <a:noFill/>
        </p:spPr>
      </p:pic>
      <p:pic>
        <p:nvPicPr>
          <p:cNvPr id="1036" name="Picture 12" descr="http://www.natrisk.ni.ac.rs/images/logos/prUNI.png"/>
          <p:cNvPicPr>
            <a:picLocks noChangeAspect="1" noChangeArrowheads="1"/>
          </p:cNvPicPr>
          <p:nvPr/>
        </p:nvPicPr>
        <p:blipFill>
          <a:blip r:embed="rId9" cstate="print"/>
          <a:srcRect/>
          <a:stretch>
            <a:fillRect/>
          </a:stretch>
        </p:blipFill>
        <p:spPr bwMode="auto">
          <a:xfrm>
            <a:off x="3180579" y="6096000"/>
            <a:ext cx="553221" cy="609600"/>
          </a:xfrm>
          <a:prstGeom prst="rect">
            <a:avLst/>
          </a:prstGeom>
          <a:noFill/>
        </p:spPr>
      </p:pic>
      <p:pic>
        <p:nvPicPr>
          <p:cNvPr id="1038" name="Picture 14" descr="http://www.natrisk.ni.ac.rs/images/logos/unsa.png"/>
          <p:cNvPicPr>
            <a:picLocks noChangeAspect="1" noChangeArrowheads="1"/>
          </p:cNvPicPr>
          <p:nvPr/>
        </p:nvPicPr>
        <p:blipFill>
          <a:blip r:embed="rId10" cstate="print"/>
          <a:srcRect/>
          <a:stretch>
            <a:fillRect/>
          </a:stretch>
        </p:blipFill>
        <p:spPr bwMode="auto">
          <a:xfrm>
            <a:off x="3810000" y="6096000"/>
            <a:ext cx="609600" cy="609600"/>
          </a:xfrm>
          <a:prstGeom prst="rect">
            <a:avLst/>
          </a:prstGeom>
          <a:noFill/>
        </p:spPr>
      </p:pic>
      <p:pic>
        <p:nvPicPr>
          <p:cNvPr id="1040" name="Picture 16" descr="http://www.natrisk.ni.ac.rs/images/logos/muprs.png"/>
          <p:cNvPicPr>
            <a:picLocks noChangeAspect="1" noChangeArrowheads="1"/>
          </p:cNvPicPr>
          <p:nvPr/>
        </p:nvPicPr>
        <p:blipFill>
          <a:blip r:embed="rId11"/>
          <a:srcRect/>
          <a:stretch>
            <a:fillRect/>
          </a:stretch>
        </p:blipFill>
        <p:spPr bwMode="auto">
          <a:xfrm>
            <a:off x="4495800" y="6096000"/>
            <a:ext cx="533400" cy="603850"/>
          </a:xfrm>
          <a:prstGeom prst="rect">
            <a:avLst/>
          </a:prstGeom>
          <a:noFill/>
        </p:spPr>
      </p:pic>
      <p:pic>
        <p:nvPicPr>
          <p:cNvPr id="1042" name="Picture 18" descr="http://www.natrisk.ni.ac.rs/images/logos/vts.png"/>
          <p:cNvPicPr>
            <a:picLocks noChangeAspect="1" noChangeArrowheads="1"/>
          </p:cNvPicPr>
          <p:nvPr/>
        </p:nvPicPr>
        <p:blipFill>
          <a:blip r:embed="rId12"/>
          <a:srcRect/>
          <a:stretch>
            <a:fillRect/>
          </a:stretch>
        </p:blipFill>
        <p:spPr bwMode="auto">
          <a:xfrm>
            <a:off x="5121166" y="6096000"/>
            <a:ext cx="593834" cy="609600"/>
          </a:xfrm>
          <a:prstGeom prst="rect">
            <a:avLst/>
          </a:prstGeom>
          <a:noFill/>
        </p:spPr>
      </p:pic>
      <p:pic>
        <p:nvPicPr>
          <p:cNvPr id="1044" name="Picture 20" descr="http://www.natrisk.ni.ac.rs/images/logos/uniME.png"/>
          <p:cNvPicPr>
            <a:picLocks noChangeAspect="1" noChangeArrowheads="1"/>
          </p:cNvPicPr>
          <p:nvPr/>
        </p:nvPicPr>
        <p:blipFill>
          <a:blip r:embed="rId13" cstate="print"/>
          <a:srcRect/>
          <a:stretch>
            <a:fillRect/>
          </a:stretch>
        </p:blipFill>
        <p:spPr bwMode="auto">
          <a:xfrm>
            <a:off x="5791200" y="6096000"/>
            <a:ext cx="609599" cy="609600"/>
          </a:xfrm>
          <a:prstGeom prst="rect">
            <a:avLst/>
          </a:prstGeom>
          <a:noFill/>
        </p:spPr>
      </p:pic>
      <p:pic>
        <p:nvPicPr>
          <p:cNvPr id="1046" name="Picture 22" descr="http://www.natrisk.ni.ac.rs/images/logos/uniOBUDA.png"/>
          <p:cNvPicPr>
            <a:picLocks noChangeAspect="1" noChangeArrowheads="1"/>
          </p:cNvPicPr>
          <p:nvPr/>
        </p:nvPicPr>
        <p:blipFill>
          <a:blip r:embed="rId14"/>
          <a:srcRect/>
          <a:stretch>
            <a:fillRect/>
          </a:stretch>
        </p:blipFill>
        <p:spPr bwMode="auto">
          <a:xfrm>
            <a:off x="6400800" y="5943600"/>
            <a:ext cx="627529" cy="762000"/>
          </a:xfrm>
          <a:prstGeom prst="rect">
            <a:avLst/>
          </a:prstGeom>
          <a:noFill/>
        </p:spPr>
      </p:pic>
      <p:pic>
        <p:nvPicPr>
          <p:cNvPr id="1050" name="Picture 26" descr="http://www.natrisk.ni.ac.rs/images/logos/RHMZ.png"/>
          <p:cNvPicPr>
            <a:picLocks noChangeAspect="1" noChangeArrowheads="1"/>
          </p:cNvPicPr>
          <p:nvPr/>
        </p:nvPicPr>
        <p:blipFill>
          <a:blip r:embed="rId15" cstate="print"/>
          <a:srcRect/>
          <a:stretch>
            <a:fillRect/>
          </a:stretch>
        </p:blipFill>
        <p:spPr bwMode="auto">
          <a:xfrm>
            <a:off x="8185235" y="6019800"/>
            <a:ext cx="685799" cy="685799"/>
          </a:xfrm>
          <a:prstGeom prst="rect">
            <a:avLst/>
          </a:prstGeom>
          <a:noFill/>
        </p:spPr>
      </p:pic>
      <p:pic>
        <p:nvPicPr>
          <p:cNvPr id="2" name="Picture 1" descr="UO grb"/>
          <p:cNvPicPr>
            <a:picLocks noChangeAspect="1" noChangeArrowheads="1"/>
          </p:cNvPicPr>
          <p:nvPr/>
        </p:nvPicPr>
        <p:blipFill>
          <a:blip r:embed="rId16" cstate="print"/>
          <a:srcRect/>
          <a:stretch>
            <a:fillRect/>
          </a:stretch>
        </p:blipFill>
        <p:spPr bwMode="auto">
          <a:xfrm>
            <a:off x="7010400" y="6091471"/>
            <a:ext cx="533400" cy="614129"/>
          </a:xfrm>
          <a:prstGeom prst="rect">
            <a:avLst/>
          </a:prstGeom>
          <a:noFill/>
          <a:ln w="9525">
            <a:noFill/>
            <a:miter lim="800000"/>
            <a:headEnd/>
            <a:tailEnd/>
          </a:ln>
        </p:spPr>
      </p:pic>
    </p:spTree>
    <p:extLst>
      <p:ext uri="{BB962C8B-B14F-4D97-AF65-F5344CB8AC3E}">
        <p14:creationId xmlns:p14="http://schemas.microsoft.com/office/powerpoint/2010/main" val="10119966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Additional Quality Reporting in 2020	</a:t>
            </a:r>
            <a:endParaRPr lang="en-GB" dirty="0"/>
          </a:p>
        </p:txBody>
      </p:sp>
      <p:sp>
        <p:nvSpPr>
          <p:cNvPr id="3" name="Content Placeholder 2"/>
          <p:cNvSpPr>
            <a:spLocks noGrp="1"/>
          </p:cNvSpPr>
          <p:nvPr>
            <p:ph idx="1"/>
          </p:nvPr>
        </p:nvSpPr>
        <p:spPr/>
        <p:txBody>
          <a:bodyPr>
            <a:normAutofit fontScale="92500"/>
          </a:bodyPr>
          <a:lstStyle/>
          <a:p>
            <a:r>
              <a:rPr lang="en-GB" dirty="0" smtClean="0"/>
              <a:t>The QAC needs to take a decision about whether to have any additional reporting in March 2020 now that we have an extension to the project.  </a:t>
            </a:r>
          </a:p>
          <a:p>
            <a:r>
              <a:rPr lang="en-GB" dirty="0" smtClean="0"/>
              <a:t>It is taken as read that Annex S will be completed as each deliverable is completed.</a:t>
            </a:r>
          </a:p>
          <a:p>
            <a:endParaRPr lang="en-GB" dirty="0"/>
          </a:p>
          <a:p>
            <a:r>
              <a:rPr lang="en-GB" dirty="0" smtClean="0"/>
              <a:t>However, with the agreement of the QAC it is proposed also to ask for an additional Annex Q and R.</a:t>
            </a:r>
          </a:p>
          <a:p>
            <a:r>
              <a:rPr lang="en-GB" dirty="0" smtClean="0"/>
              <a:t>Should we also undertake an additional internal quality audit of the project at the very end (Annex T questionnaires, Annex V)</a:t>
            </a: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dirty="0"/>
          </a:p>
        </p:txBody>
      </p:sp>
    </p:spTree>
    <p:extLst>
      <p:ext uri="{BB962C8B-B14F-4D97-AF65-F5344CB8AC3E}">
        <p14:creationId xmlns:p14="http://schemas.microsoft.com/office/powerpoint/2010/main" val="3203136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External Quality Audit</a:t>
            </a:r>
            <a:endParaRPr lang="en-GB" dirty="0"/>
          </a:p>
        </p:txBody>
      </p:sp>
      <p:sp>
        <p:nvSpPr>
          <p:cNvPr id="5" name="Subtitle 4"/>
          <p:cNvSpPr>
            <a:spLocks noGrp="1"/>
          </p:cNvSpPr>
          <p:nvPr>
            <p:ph type="subTitle" idx="1"/>
          </p:nvPr>
        </p:nvSpPr>
        <p:spPr/>
        <p:txBody>
          <a:bodyPr/>
          <a:lstStyle/>
          <a:p>
            <a:r>
              <a:rPr lang="en-GB" dirty="0" smtClean="0"/>
              <a:t>September 2019</a:t>
            </a: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dirty="0"/>
          </a:p>
        </p:txBody>
      </p:sp>
    </p:spTree>
    <p:extLst>
      <p:ext uri="{BB962C8B-B14F-4D97-AF65-F5344CB8AC3E}">
        <p14:creationId xmlns:p14="http://schemas.microsoft.com/office/powerpoint/2010/main" val="1922400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914400"/>
          </a:xfrm>
        </p:spPr>
        <p:txBody>
          <a:bodyPr/>
          <a:lstStyle/>
          <a:p>
            <a:r>
              <a:rPr lang="en-GB" dirty="0" smtClean="0"/>
              <a:t>Some commendations</a:t>
            </a:r>
            <a:endParaRPr lang="en-GB" dirty="0"/>
          </a:p>
        </p:txBody>
      </p:sp>
      <p:sp>
        <p:nvSpPr>
          <p:cNvPr id="3" name="Content Placeholder 2"/>
          <p:cNvSpPr>
            <a:spLocks noGrp="1"/>
          </p:cNvSpPr>
          <p:nvPr>
            <p:ph idx="1"/>
          </p:nvPr>
        </p:nvSpPr>
        <p:spPr>
          <a:xfrm>
            <a:off x="457200" y="1676400"/>
            <a:ext cx="8229600" cy="5181600"/>
          </a:xfrm>
        </p:spPr>
        <p:txBody>
          <a:bodyPr>
            <a:normAutofit/>
          </a:bodyPr>
          <a:lstStyle/>
          <a:p>
            <a:r>
              <a:rPr lang="en-GB" sz="2000" dirty="0" smtClean="0"/>
              <a:t>In general, there are some points of commendation and the report details the projects achievements to date;</a:t>
            </a:r>
          </a:p>
          <a:p>
            <a:r>
              <a:rPr lang="en-GB" sz="2000" dirty="0" smtClean="0"/>
              <a:t>Very detailed table of all of the key deliverables and what has been realised and what is outstanding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dirty="0"/>
          </a:p>
        </p:txBody>
      </p:sp>
      <p:pic>
        <p:nvPicPr>
          <p:cNvPr id="6" name="Picture 5"/>
          <p:cNvPicPr>
            <a:picLocks noChangeAspect="1"/>
          </p:cNvPicPr>
          <p:nvPr/>
        </p:nvPicPr>
        <p:blipFill>
          <a:blip r:embed="rId2"/>
          <a:stretch>
            <a:fillRect/>
          </a:stretch>
        </p:blipFill>
        <p:spPr>
          <a:xfrm>
            <a:off x="457200" y="3163944"/>
            <a:ext cx="8395167" cy="3557531"/>
          </a:xfrm>
          <a:prstGeom prst="rect">
            <a:avLst/>
          </a:prstGeom>
        </p:spPr>
      </p:pic>
    </p:spTree>
    <p:extLst>
      <p:ext uri="{BB962C8B-B14F-4D97-AF65-F5344CB8AC3E}">
        <p14:creationId xmlns:p14="http://schemas.microsoft.com/office/powerpoint/2010/main" val="506313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609600"/>
          </a:xfrm>
        </p:spPr>
        <p:txBody>
          <a:bodyPr>
            <a:normAutofit fontScale="90000"/>
          </a:bodyPr>
          <a:lstStyle/>
          <a:p>
            <a:r>
              <a:rPr lang="en-GB" dirty="0" smtClean="0"/>
              <a:t>WP Comment</a:t>
            </a:r>
            <a:endParaRPr lang="en-GB" dirty="0"/>
          </a:p>
        </p:txBody>
      </p:sp>
      <p:sp>
        <p:nvSpPr>
          <p:cNvPr id="3" name="Content Placeholder 2"/>
          <p:cNvSpPr>
            <a:spLocks noGrp="1"/>
          </p:cNvSpPr>
          <p:nvPr>
            <p:ph idx="1"/>
          </p:nvPr>
        </p:nvSpPr>
        <p:spPr>
          <a:xfrm>
            <a:off x="457200" y="1798637"/>
            <a:ext cx="8229600" cy="4449763"/>
          </a:xfrm>
        </p:spPr>
        <p:txBody>
          <a:bodyPr>
            <a:normAutofit fontScale="92500" lnSpcReduction="10000"/>
          </a:bodyPr>
          <a:lstStyle/>
          <a:p>
            <a:r>
              <a:rPr lang="en-GB" dirty="0"/>
              <a:t>WP2 - Recommend to provide a self-evaluation report and survey about user satisfaction of purchased equipment and </a:t>
            </a:r>
            <a:r>
              <a:rPr lang="en-GB" dirty="0" smtClean="0"/>
              <a:t>literature</a:t>
            </a:r>
          </a:p>
          <a:p>
            <a:pPr lvl="1"/>
            <a:r>
              <a:rPr lang="en-GB" dirty="0"/>
              <a:t>Believe that this is already </a:t>
            </a:r>
            <a:r>
              <a:rPr lang="en-GB" dirty="0" smtClean="0"/>
              <a:t>undertaken as part of the “Self evaluation of Masters criteria”</a:t>
            </a:r>
            <a:endParaRPr lang="en-GB" dirty="0"/>
          </a:p>
          <a:p>
            <a:endParaRPr lang="en-GB" dirty="0"/>
          </a:p>
          <a:p>
            <a:r>
              <a:rPr lang="en-GB" dirty="0" smtClean="0"/>
              <a:t>WP4 </a:t>
            </a:r>
            <a:r>
              <a:rPr lang="en-GB" dirty="0"/>
              <a:t>- Noted the outstanding tasks, particularly that not all masters curricula have been accredited and implemented.</a:t>
            </a:r>
          </a:p>
          <a:p>
            <a:r>
              <a:rPr lang="en-GB" dirty="0" smtClean="0"/>
              <a:t>WP5.4 - No </a:t>
            </a:r>
            <a:r>
              <a:rPr lang="en-GB" dirty="0"/>
              <a:t>evidence of an external financial control – i.e. if a company has been appointed</a:t>
            </a:r>
          </a:p>
          <a:p>
            <a:pPr lvl="1"/>
            <a:r>
              <a:rPr lang="en-GB" dirty="0"/>
              <a:t>But this has been undertaken and all activities are on track, might just need to add evidence of this on the </a:t>
            </a:r>
            <a:r>
              <a:rPr lang="en-GB" dirty="0" smtClean="0"/>
              <a:t>portal</a:t>
            </a:r>
          </a:p>
          <a:p>
            <a:pPr marL="457200" lvl="1" indent="0">
              <a:buNone/>
            </a:pPr>
            <a:r>
              <a:rPr lang="en-GB" dirty="0"/>
              <a:t>WP5 – Recommend that a seventh quality assurance meeting is held at the end of the project</a:t>
            </a:r>
          </a:p>
          <a:p>
            <a:pPr lvl="1"/>
            <a:endParaRPr lang="en-GB" dirty="0">
              <a:solidFill>
                <a:srgbClr val="FF0000"/>
              </a:solidFill>
            </a:endParaRPr>
          </a:p>
          <a:p>
            <a:endParaRPr lang="en-GB" dirty="0">
              <a:solidFill>
                <a:srgbClr val="FF0000"/>
              </a:solidFill>
            </a:endParaRPr>
          </a:p>
          <a:p>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dirty="0"/>
          </a:p>
        </p:txBody>
      </p:sp>
    </p:spTree>
    <p:extLst>
      <p:ext uri="{BB962C8B-B14F-4D97-AF65-F5344CB8AC3E}">
        <p14:creationId xmlns:p14="http://schemas.microsoft.com/office/powerpoint/2010/main" val="7601231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WP Comments</a:t>
            </a:r>
            <a:endParaRPr lang="en-GB" dirty="0"/>
          </a:p>
        </p:txBody>
      </p:sp>
      <p:sp>
        <p:nvSpPr>
          <p:cNvPr id="3" name="Content Placeholder 2"/>
          <p:cNvSpPr>
            <a:spLocks noGrp="1"/>
          </p:cNvSpPr>
          <p:nvPr>
            <p:ph idx="1"/>
          </p:nvPr>
        </p:nvSpPr>
        <p:spPr/>
        <p:txBody>
          <a:bodyPr>
            <a:normAutofit fontScale="92500"/>
          </a:bodyPr>
          <a:lstStyle/>
          <a:p>
            <a:r>
              <a:rPr lang="en-GB" dirty="0" smtClean="0"/>
              <a:t>WP6 – noted that the website has been realised – but there was a major comment that the website needs to be updated with all events, promotional material and dissemination.</a:t>
            </a:r>
          </a:p>
          <a:p>
            <a:r>
              <a:rPr lang="en-GB" dirty="0" smtClean="0"/>
              <a:t>WP7 – Not realised fully as the all Masters’ curricula not realised.</a:t>
            </a:r>
          </a:p>
          <a:p>
            <a:r>
              <a:rPr lang="en-GB" dirty="0" smtClean="0"/>
              <a:t>WP8 – organised successfully, however a comment might have better anticipated the administrative obstacles associated with accreditation</a:t>
            </a:r>
          </a:p>
          <a:p>
            <a:pPr lvl="1"/>
            <a:r>
              <a:rPr lang="en-GB" dirty="0" smtClean="0"/>
              <a:t>Disagree with this comment personally as many unforeseeable issues such as the change in organisations etc.</a:t>
            </a:r>
          </a:p>
          <a:p>
            <a:r>
              <a:rPr lang="en-GB" dirty="0" smtClean="0"/>
              <a:t>Overall, additional project management activities will need to be realised due to the extension of the project.</a:t>
            </a:r>
            <a:endParaRPr lang="en-GB" dirty="0"/>
          </a:p>
          <a:p>
            <a:pPr lvl="1"/>
            <a:endParaRPr lang="en-GB" dirty="0">
              <a:solidFill>
                <a:srgbClr val="FF0000"/>
              </a:solidFill>
            </a:endParaRPr>
          </a:p>
          <a:p>
            <a:endParaRPr lang="en-GB" dirty="0">
              <a:solidFill>
                <a:srgbClr val="FF0000"/>
              </a:solidFill>
            </a:endParaRPr>
          </a:p>
          <a:p>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dirty="0"/>
          </a:p>
        </p:txBody>
      </p:sp>
    </p:spTree>
    <p:extLst>
      <p:ext uri="{BB962C8B-B14F-4D97-AF65-F5344CB8AC3E}">
        <p14:creationId xmlns:p14="http://schemas.microsoft.com/office/powerpoint/2010/main" val="8889158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527331"/>
          </a:xfrm>
        </p:spPr>
        <p:txBody>
          <a:bodyPr>
            <a:normAutofit fontScale="90000"/>
          </a:bodyPr>
          <a:lstStyle/>
          <a:p>
            <a:r>
              <a:rPr lang="en-GB" dirty="0" smtClean="0"/>
              <a:t>Commendations</a:t>
            </a:r>
            <a:endParaRPr lang="en-GB" dirty="0"/>
          </a:p>
        </p:txBody>
      </p:sp>
      <p:sp>
        <p:nvSpPr>
          <p:cNvPr id="3" name="Content Placeholder 2"/>
          <p:cNvSpPr>
            <a:spLocks noGrp="1"/>
          </p:cNvSpPr>
          <p:nvPr>
            <p:ph idx="1"/>
          </p:nvPr>
        </p:nvSpPr>
        <p:spPr>
          <a:xfrm>
            <a:off x="443753" y="1670331"/>
            <a:ext cx="8229600" cy="5187669"/>
          </a:xfrm>
        </p:spPr>
        <p:txBody>
          <a:bodyPr>
            <a:normAutofit fontScale="92500" lnSpcReduction="10000"/>
          </a:bodyPr>
          <a:lstStyle/>
          <a:p>
            <a:r>
              <a:rPr lang="en-GB" dirty="0" smtClean="0"/>
              <a:t>High project relevance: </a:t>
            </a:r>
          </a:p>
          <a:p>
            <a:pPr lvl="1"/>
            <a:r>
              <a:rPr lang="en-GB" dirty="0"/>
              <a:t>Praised the relevance of the project for addressing real and timely issues in the </a:t>
            </a:r>
            <a:r>
              <a:rPr lang="en-GB" dirty="0" smtClean="0"/>
              <a:t>WB and clearly targeting </a:t>
            </a:r>
            <a:r>
              <a:rPr lang="en-GB" dirty="0"/>
              <a:t>all foreseen beneficiaries.</a:t>
            </a:r>
          </a:p>
          <a:p>
            <a:pPr lvl="1"/>
            <a:r>
              <a:rPr lang="en-GB" dirty="0"/>
              <a:t>See the project as having a good basis to initiate, update and develop risk management initiative with national governments both at the local and national levels</a:t>
            </a:r>
          </a:p>
          <a:p>
            <a:pPr lvl="1"/>
            <a:r>
              <a:rPr lang="en-GB" dirty="0"/>
              <a:t>Relevance of dissemination activities are recognised by the reporting related to the organised events and high user satisfaction.</a:t>
            </a:r>
          </a:p>
          <a:p>
            <a:pPr lvl="1"/>
            <a:r>
              <a:rPr lang="en-GB" dirty="0"/>
              <a:t>Also appreciated the additional awareness raising joint event being held here in </a:t>
            </a:r>
            <a:r>
              <a:rPr lang="en-GB" dirty="0" smtClean="0"/>
              <a:t>Sarajevo.</a:t>
            </a:r>
          </a:p>
          <a:p>
            <a:pPr lvl="1"/>
            <a:endParaRPr lang="en-GB" dirty="0"/>
          </a:p>
          <a:p>
            <a:r>
              <a:rPr lang="en-GB" dirty="0" smtClean="0"/>
              <a:t>Efficient and effective project management:</a:t>
            </a:r>
          </a:p>
          <a:p>
            <a:pPr lvl="1"/>
            <a:r>
              <a:rPr lang="en-GB" dirty="0"/>
              <a:t>Recognised the high efficiency of project organisation and delivery</a:t>
            </a:r>
          </a:p>
          <a:p>
            <a:pPr lvl="1"/>
            <a:r>
              <a:rPr lang="en-GB" dirty="0"/>
              <a:t>Recognised that many of the delays have been due to external factors, despite the good communication between partners, sophisticated management platform and ICT tools</a:t>
            </a:r>
          </a:p>
          <a:p>
            <a:endParaRPr lang="en-GB" dirty="0" smtClean="0"/>
          </a:p>
          <a:p>
            <a:pPr marL="457200" lvl="1" indent="0">
              <a:buNone/>
            </a:pPr>
            <a:endParaRPr lang="en-GB" dirty="0"/>
          </a:p>
          <a:p>
            <a:pPr lvl="1"/>
            <a:endParaRPr lang="en-GB"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dirty="0"/>
          </a:p>
        </p:txBody>
      </p:sp>
    </p:spTree>
    <p:extLst>
      <p:ext uri="{BB962C8B-B14F-4D97-AF65-F5344CB8AC3E}">
        <p14:creationId xmlns:p14="http://schemas.microsoft.com/office/powerpoint/2010/main" val="258517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914400"/>
          </a:xfrm>
        </p:spPr>
        <p:txBody>
          <a:bodyPr/>
          <a:lstStyle/>
          <a:p>
            <a:r>
              <a:rPr lang="en-GB" dirty="0" smtClean="0"/>
              <a:t>Commendations</a:t>
            </a:r>
            <a:endParaRPr lang="en-GB" dirty="0"/>
          </a:p>
        </p:txBody>
      </p:sp>
      <p:sp>
        <p:nvSpPr>
          <p:cNvPr id="3" name="Content Placeholder 2"/>
          <p:cNvSpPr>
            <a:spLocks noGrp="1"/>
          </p:cNvSpPr>
          <p:nvPr>
            <p:ph idx="1"/>
          </p:nvPr>
        </p:nvSpPr>
        <p:spPr>
          <a:xfrm>
            <a:off x="457200" y="1600200"/>
            <a:ext cx="8229600" cy="5121275"/>
          </a:xfrm>
        </p:spPr>
        <p:txBody>
          <a:bodyPr>
            <a:normAutofit fontScale="85000" lnSpcReduction="10000"/>
          </a:bodyPr>
          <a:lstStyle/>
          <a:p>
            <a:r>
              <a:rPr lang="en-GB" dirty="0"/>
              <a:t>High level of realisation</a:t>
            </a:r>
          </a:p>
          <a:p>
            <a:pPr lvl="1"/>
            <a:r>
              <a:rPr lang="en-GB" dirty="0"/>
              <a:t>The extension of the project is justified and no severe deviations have been noted.</a:t>
            </a:r>
          </a:p>
          <a:p>
            <a:pPr lvl="1"/>
            <a:r>
              <a:rPr lang="en-GB" dirty="0"/>
              <a:t>Excluding those aspects delayed all the defined wider and specific objected are fulfilled and inputs successfully transformed into outputs</a:t>
            </a:r>
          </a:p>
          <a:p>
            <a:pPr lvl="1"/>
            <a:r>
              <a:rPr lang="en-GB" dirty="0"/>
              <a:t>Dissemination activities realised following the delivered dissemination strategy</a:t>
            </a:r>
          </a:p>
          <a:p>
            <a:endParaRPr lang="en-GB" dirty="0" smtClean="0"/>
          </a:p>
          <a:p>
            <a:r>
              <a:rPr lang="en-GB" dirty="0" smtClean="0"/>
              <a:t>Project impacts</a:t>
            </a:r>
          </a:p>
          <a:p>
            <a:pPr lvl="1"/>
            <a:r>
              <a:rPr lang="en-GB" dirty="0" smtClean="0"/>
              <a:t>Recognised the project goals contributing to a high impact (although not able to provide a quantitative measure of this due to the lack of comparative data)</a:t>
            </a:r>
          </a:p>
          <a:p>
            <a:pPr lvl="1"/>
            <a:r>
              <a:rPr lang="en-GB" dirty="0" smtClean="0"/>
              <a:t>Recognised the scale of impact with discussion on the realised numbers of courses, events, students etc.</a:t>
            </a:r>
          </a:p>
          <a:p>
            <a:pPr lvl="1"/>
            <a:endParaRPr lang="en-GB" dirty="0" smtClean="0"/>
          </a:p>
          <a:p>
            <a:r>
              <a:rPr lang="en-GB" dirty="0" smtClean="0"/>
              <a:t>Project sustainability</a:t>
            </a:r>
          </a:p>
          <a:p>
            <a:pPr lvl="1"/>
            <a:r>
              <a:rPr lang="en-GB" dirty="0" smtClean="0"/>
              <a:t>Most partners have implement curricula and enabled the relevant sustainability measures.</a:t>
            </a:r>
          </a:p>
          <a:p>
            <a:pPr lvl="1"/>
            <a:r>
              <a:rPr lang="en-GB" dirty="0" smtClean="0"/>
              <a:t>Recognised that project has already initiated several add-on vales (documents and strategies on mobility, mobility action plans, guidelines for staff/student exchange, international relation offices)</a:t>
            </a: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dirty="0"/>
          </a:p>
        </p:txBody>
      </p:sp>
    </p:spTree>
    <p:extLst>
      <p:ext uri="{BB962C8B-B14F-4D97-AF65-F5344CB8AC3E}">
        <p14:creationId xmlns:p14="http://schemas.microsoft.com/office/powerpoint/2010/main" val="33667255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Recommendations/requirements</a:t>
            </a:r>
            <a:endParaRPr lang="en-GB" dirty="0"/>
          </a:p>
        </p:txBody>
      </p:sp>
      <p:sp>
        <p:nvSpPr>
          <p:cNvPr id="3" name="Content Placeholder 2"/>
          <p:cNvSpPr>
            <a:spLocks noGrp="1"/>
          </p:cNvSpPr>
          <p:nvPr>
            <p:ph idx="1"/>
          </p:nvPr>
        </p:nvSpPr>
        <p:spPr/>
        <p:txBody>
          <a:bodyPr/>
          <a:lstStyle/>
          <a:p>
            <a:r>
              <a:rPr lang="en-GB" dirty="0" smtClean="0"/>
              <a:t>Realise the accreditation and implementation of outstanding Masters programmes – </a:t>
            </a:r>
            <a:r>
              <a:rPr lang="en-GB" dirty="0" smtClean="0">
                <a:solidFill>
                  <a:srgbClr val="FF0000"/>
                </a:solidFill>
              </a:rPr>
              <a:t>this has now been completed</a:t>
            </a:r>
          </a:p>
          <a:p>
            <a:r>
              <a:rPr lang="en-GB" dirty="0" smtClean="0"/>
              <a:t>Website needs to be updated with documents, project events and outcomes to increase wider visibility of the project</a:t>
            </a:r>
          </a:p>
          <a:p>
            <a:r>
              <a:rPr lang="en-GB" dirty="0" smtClean="0"/>
              <a:t>Self and user evaluation of labs and learning literature- do these meet expectations? – </a:t>
            </a:r>
            <a:r>
              <a:rPr lang="en-GB" dirty="0" smtClean="0">
                <a:solidFill>
                  <a:srgbClr val="FF0000"/>
                </a:solidFill>
              </a:rPr>
              <a:t>undertaken in 4.5</a:t>
            </a:r>
          </a:p>
          <a:p>
            <a:r>
              <a:rPr lang="en-GB" dirty="0" smtClean="0"/>
              <a:t>Additional topics requested to be added into curricula when revised (resilient computing and communication services and protecting end user applications)</a:t>
            </a: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dirty="0"/>
          </a:p>
        </p:txBody>
      </p:sp>
    </p:spTree>
    <p:extLst>
      <p:ext uri="{BB962C8B-B14F-4D97-AF65-F5344CB8AC3E}">
        <p14:creationId xmlns:p14="http://schemas.microsoft.com/office/powerpoint/2010/main" val="29133997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914400"/>
            <a:ext cx="8839200" cy="914400"/>
          </a:xfrm>
        </p:spPr>
        <p:txBody>
          <a:bodyPr>
            <a:normAutofit fontScale="90000"/>
          </a:bodyPr>
          <a:lstStyle/>
          <a:p>
            <a:r>
              <a:rPr lang="en-GB" dirty="0" smtClean="0"/>
              <a:t>Minor recommendations related to web update</a:t>
            </a:r>
            <a:endParaRPr lang="en-GB" dirty="0"/>
          </a:p>
        </p:txBody>
      </p:sp>
      <p:sp>
        <p:nvSpPr>
          <p:cNvPr id="3" name="Content Placeholder 2"/>
          <p:cNvSpPr>
            <a:spLocks noGrp="1"/>
          </p:cNvSpPr>
          <p:nvPr>
            <p:ph idx="1"/>
          </p:nvPr>
        </p:nvSpPr>
        <p:spPr>
          <a:xfrm>
            <a:off x="457200" y="1676400"/>
            <a:ext cx="8229600" cy="5045075"/>
          </a:xfrm>
        </p:spPr>
        <p:txBody>
          <a:bodyPr>
            <a:normAutofit/>
          </a:bodyPr>
          <a:lstStyle/>
          <a:p>
            <a:r>
              <a:rPr lang="en-GB" sz="1500" dirty="0"/>
              <a:t>List of consortium members needs to be updated on the project web </a:t>
            </a:r>
            <a:r>
              <a:rPr lang="en-GB" sz="1500" dirty="0" smtClean="0"/>
              <a:t>site</a:t>
            </a:r>
          </a:p>
          <a:p>
            <a:r>
              <a:rPr lang="en-GB" sz="1500" dirty="0" smtClean="0"/>
              <a:t>Some </a:t>
            </a:r>
            <a:r>
              <a:rPr lang="en-GB" sz="1500" dirty="0"/>
              <a:t>links on the web site need to be updated if they refer to non-existing sites (</a:t>
            </a:r>
            <a:r>
              <a:rPr lang="en-GB" sz="1500" dirty="0" smtClean="0"/>
              <a:t>for example </a:t>
            </a:r>
            <a:r>
              <a:rPr lang="en-GB" sz="1500" dirty="0"/>
              <a:t>tender documentation</a:t>
            </a:r>
            <a:r>
              <a:rPr lang="en-GB" sz="1500" dirty="0" smtClean="0"/>
              <a:t>).</a:t>
            </a:r>
          </a:p>
          <a:p>
            <a:r>
              <a:rPr lang="en-GB" sz="1500" dirty="0" smtClean="0"/>
              <a:t>Some </a:t>
            </a:r>
            <a:r>
              <a:rPr lang="en-GB" sz="1500" dirty="0"/>
              <a:t>reports include the wordings “more than 90 institutions”, or “more than </a:t>
            </a:r>
            <a:r>
              <a:rPr lang="en-GB" sz="1500" dirty="0" smtClean="0"/>
              <a:t>240 persons</a:t>
            </a:r>
            <a:r>
              <a:rPr lang="en-GB" sz="1500" dirty="0"/>
              <a:t>”. The reports should be corrected using exact </a:t>
            </a:r>
            <a:r>
              <a:rPr lang="en-GB" sz="1500" dirty="0" smtClean="0"/>
              <a:t>numbers.</a:t>
            </a:r>
          </a:p>
          <a:p>
            <a:r>
              <a:rPr lang="en-GB" sz="1500" dirty="0" smtClean="0"/>
              <a:t>Only </a:t>
            </a:r>
            <a:r>
              <a:rPr lang="en-GB" sz="1500" dirty="0"/>
              <a:t>two student internships were reported on the project web site, and more </a:t>
            </a:r>
            <a:r>
              <a:rPr lang="en-GB" sz="1500" dirty="0" smtClean="0"/>
              <a:t>were realized</a:t>
            </a:r>
            <a:r>
              <a:rPr lang="en-GB" sz="1500" dirty="0"/>
              <a:t>.</a:t>
            </a:r>
          </a:p>
          <a:p>
            <a:r>
              <a:rPr lang="en-GB" sz="1500" dirty="0" smtClean="0"/>
              <a:t>The </a:t>
            </a:r>
            <a:r>
              <a:rPr lang="en-GB" sz="1500" dirty="0"/>
              <a:t>implementation of master curricula (4.2) and </a:t>
            </a:r>
            <a:r>
              <a:rPr lang="en-GB" sz="1500" dirty="0" smtClean="0"/>
              <a:t>corresponding self-evaluation </a:t>
            </a:r>
            <a:r>
              <a:rPr lang="en-GB" sz="1500" dirty="0"/>
              <a:t>(4.5) are </a:t>
            </a:r>
            <a:r>
              <a:rPr lang="en-GB" sz="1500" dirty="0" smtClean="0"/>
              <a:t>not well reported.</a:t>
            </a:r>
          </a:p>
          <a:p>
            <a:pPr lvl="1"/>
            <a:r>
              <a:rPr lang="en-GB" sz="1500" b="1" dirty="0" smtClean="0"/>
              <a:t>Is a joint report needed here similar to the one related to training sessions (e.g. 4.4 and 4.6)?</a:t>
            </a:r>
            <a:endParaRPr lang="en-GB" sz="1500" b="1" dirty="0"/>
          </a:p>
          <a:p>
            <a:r>
              <a:rPr lang="en-GB" sz="1500" dirty="0"/>
              <a:t>T</a:t>
            </a:r>
            <a:r>
              <a:rPr lang="en-GB" sz="1500" dirty="0" smtClean="0"/>
              <a:t>he </a:t>
            </a:r>
            <a:r>
              <a:rPr lang="en-GB" sz="1500" dirty="0"/>
              <a:t>first external evaluation report is not published.</a:t>
            </a:r>
          </a:p>
          <a:p>
            <a:r>
              <a:rPr lang="en-GB" sz="1500" dirty="0" smtClean="0"/>
              <a:t>There </a:t>
            </a:r>
            <a:r>
              <a:rPr lang="en-GB" sz="1500" dirty="0"/>
              <a:t>is no promotional material for student enrolment from UNI on the project </a:t>
            </a:r>
            <a:r>
              <a:rPr lang="en-GB" sz="1500" dirty="0" smtClean="0"/>
              <a:t>website</a:t>
            </a:r>
          </a:p>
          <a:p>
            <a:r>
              <a:rPr lang="en-GB" sz="1500" dirty="0"/>
              <a:t>There is no information or report how much promotional material has been disseminated and what is the effect of it is not reported.</a:t>
            </a:r>
          </a:p>
          <a:p>
            <a:r>
              <a:rPr lang="en-GB" sz="1500" dirty="0"/>
              <a:t>A lot of events are described in the dissemination plan, but there are no reports about the fulfilment of the dissemination plan on the project web site. Only activities that have been conducted in 2016 and 2017 are enlisted, and no other, although planned.</a:t>
            </a:r>
          </a:p>
          <a:p>
            <a:r>
              <a:rPr lang="en-GB" sz="1500" dirty="0"/>
              <a:t>There is no sufficient information about press releases on the project web site</a:t>
            </a:r>
            <a:r>
              <a:rPr lang="en-GB" sz="1500" dirty="0" smtClean="0"/>
              <a:t>.</a:t>
            </a:r>
          </a:p>
          <a:p>
            <a:r>
              <a:rPr lang="en-GB" sz="1500" dirty="0"/>
              <a:t>The organizer of the event should also report on the selection criteria for all participants on realized activities, in order to ensure that the main target audience is communicated</a:t>
            </a:r>
            <a:r>
              <a:rPr lang="en-GB" sz="1500" dirty="0" smtClean="0"/>
              <a:t>.</a:t>
            </a:r>
            <a:endParaRPr lang="en-GB" sz="15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dirty="0"/>
          </a:p>
        </p:txBody>
      </p:sp>
    </p:spTree>
    <p:extLst>
      <p:ext uri="{BB962C8B-B14F-4D97-AF65-F5344CB8AC3E}">
        <p14:creationId xmlns:p14="http://schemas.microsoft.com/office/powerpoint/2010/main" val="27240256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914400"/>
            <a:ext cx="8839200" cy="914400"/>
          </a:xfrm>
        </p:spPr>
        <p:txBody>
          <a:bodyPr>
            <a:normAutofit/>
          </a:bodyPr>
          <a:lstStyle/>
          <a:p>
            <a:r>
              <a:rPr lang="en-GB" dirty="0" smtClean="0"/>
              <a:t>Minor recommendations</a:t>
            </a:r>
            <a:endParaRPr lang="en-GB" dirty="0"/>
          </a:p>
        </p:txBody>
      </p:sp>
      <p:sp>
        <p:nvSpPr>
          <p:cNvPr id="3" name="Content Placeholder 2"/>
          <p:cNvSpPr>
            <a:spLocks noGrp="1"/>
          </p:cNvSpPr>
          <p:nvPr>
            <p:ph idx="1"/>
          </p:nvPr>
        </p:nvSpPr>
        <p:spPr>
          <a:xfrm>
            <a:off x="457200" y="1676401"/>
            <a:ext cx="8229600" cy="2133600"/>
          </a:xfrm>
        </p:spPr>
        <p:txBody>
          <a:bodyPr>
            <a:normAutofit/>
          </a:bodyPr>
          <a:lstStyle/>
          <a:p>
            <a:r>
              <a:rPr lang="en-GB" dirty="0" smtClean="0"/>
              <a:t>Regional </a:t>
            </a:r>
            <a:r>
              <a:rPr lang="en-GB" dirty="0"/>
              <a:t>cooperation needs to be improved by sending a summary of </a:t>
            </a:r>
            <a:r>
              <a:rPr lang="en-GB" dirty="0" smtClean="0"/>
              <a:t>project achievements </a:t>
            </a:r>
            <a:r>
              <a:rPr lang="en-GB" dirty="0"/>
              <a:t>to other universities within the countries of the project consortium </a:t>
            </a:r>
            <a:r>
              <a:rPr lang="en-GB" dirty="0" smtClean="0"/>
              <a:t>and wider </a:t>
            </a:r>
            <a:r>
              <a:rPr lang="en-GB" dirty="0"/>
              <a:t>to improve the regional cooperation as this is one of the project outcomes.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dirty="0"/>
          </a:p>
        </p:txBody>
      </p:sp>
    </p:spTree>
    <p:extLst>
      <p:ext uri="{BB962C8B-B14F-4D97-AF65-F5344CB8AC3E}">
        <p14:creationId xmlns:p14="http://schemas.microsoft.com/office/powerpoint/2010/main" val="218798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WP Self Assessment reports (Annex Q)</a:t>
            </a:r>
            <a:endParaRPr lang="en-GB" dirty="0"/>
          </a:p>
        </p:txBody>
      </p:sp>
      <p:sp>
        <p:nvSpPr>
          <p:cNvPr id="3" name="Content Placeholder 2"/>
          <p:cNvSpPr>
            <a:spLocks noGrp="1"/>
          </p:cNvSpPr>
          <p:nvPr>
            <p:ph idx="1"/>
          </p:nvPr>
        </p:nvSpPr>
        <p:spPr>
          <a:xfrm>
            <a:off x="457200" y="1905000"/>
            <a:ext cx="8229600" cy="4953000"/>
          </a:xfrm>
        </p:spPr>
        <p:txBody>
          <a:bodyPr>
            <a:normAutofit fontScale="92500" lnSpcReduction="20000"/>
          </a:bodyPr>
          <a:lstStyle/>
          <a:p>
            <a:r>
              <a:rPr lang="en-GB" dirty="0" smtClean="0"/>
              <a:t>Thank you for all delivering the reports on time;</a:t>
            </a:r>
          </a:p>
          <a:p>
            <a:r>
              <a:rPr lang="en-GB" dirty="0" smtClean="0"/>
              <a:t>Reports show awareness of remaining activities/deliverables over the next year;</a:t>
            </a:r>
          </a:p>
          <a:p>
            <a:r>
              <a:rPr lang="en-GB" dirty="0" smtClean="0"/>
              <a:t>Majority of tasks to date have been delivered on time;</a:t>
            </a:r>
          </a:p>
          <a:p>
            <a:endParaRPr lang="en-GB" dirty="0"/>
          </a:p>
          <a:p>
            <a:r>
              <a:rPr lang="en-GB" dirty="0" smtClean="0"/>
              <a:t>WP2 – Now completed.  2 additional reports have been delivered in addition to the scheduled tasks (“Best practice in teaching innovative teaching methods” and “Report on training of teaching staff for innovative teaching methods” )</a:t>
            </a:r>
          </a:p>
          <a:p>
            <a:endParaRPr lang="en-GB" dirty="0"/>
          </a:p>
          <a:p>
            <a:r>
              <a:rPr lang="en-GB" dirty="0" smtClean="0"/>
              <a:t>WP4 </a:t>
            </a:r>
            <a:endParaRPr lang="en-GB" dirty="0"/>
          </a:p>
          <a:p>
            <a:pPr lvl="1"/>
            <a:r>
              <a:rPr lang="en-GB" dirty="0" smtClean="0"/>
              <a:t>Delays reported in both the implementation of the masters </a:t>
            </a:r>
            <a:r>
              <a:rPr lang="en-GB" dirty="0" err="1" smtClean="0"/>
              <a:t>currciula</a:t>
            </a:r>
            <a:r>
              <a:rPr lang="en-GB" dirty="0" smtClean="0"/>
              <a:t> (due to accreditation delays) and associated quality reports</a:t>
            </a:r>
          </a:p>
          <a:p>
            <a:pPr lvl="1"/>
            <a:r>
              <a:rPr lang="en-GB" dirty="0" smtClean="0"/>
              <a:t>Also in the realisation of student’s internships not fully completed</a:t>
            </a:r>
          </a:p>
          <a:p>
            <a:pPr lvl="1"/>
            <a:r>
              <a:rPr lang="en-GB" dirty="0" smtClean="0">
                <a:solidFill>
                  <a:srgbClr val="FF0000"/>
                </a:solidFill>
              </a:rPr>
              <a:t>BUT - now </a:t>
            </a:r>
            <a:r>
              <a:rPr lang="en-GB" dirty="0">
                <a:solidFill>
                  <a:srgbClr val="FF0000"/>
                </a:solidFill>
              </a:rPr>
              <a:t>all programmes are </a:t>
            </a:r>
            <a:r>
              <a:rPr lang="en-GB" dirty="0" smtClean="0">
                <a:solidFill>
                  <a:srgbClr val="FF0000"/>
                </a:solidFill>
              </a:rPr>
              <a:t>accredited so this delay is now overcome</a:t>
            </a:r>
            <a:endParaRPr lang="en-GB" dirty="0">
              <a:solidFill>
                <a:srgbClr val="FF0000"/>
              </a:solidFill>
            </a:endParaRPr>
          </a:p>
          <a:p>
            <a:pPr lvl="1"/>
            <a:endParaRPr lang="en-GB" dirty="0" smtClean="0"/>
          </a:p>
          <a:p>
            <a:pPr marL="0" indent="0">
              <a:buNone/>
            </a:pPr>
            <a:endParaRPr lang="en-GB" dirty="0" smtClean="0">
              <a:solidFill>
                <a:srgbClr val="FF0000"/>
              </a:solidFill>
            </a:endParaRPr>
          </a:p>
          <a:p>
            <a:endParaRPr lang="en-GB" dirty="0">
              <a:solidFill>
                <a:srgbClr val="FF0000"/>
              </a:solidFill>
            </a:endParaRPr>
          </a:p>
          <a:p>
            <a:endParaRPr lang="en-GB"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4356153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But overall…..</a:t>
            </a: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dirty="0"/>
          </a:p>
        </p:txBody>
      </p:sp>
      <p:sp>
        <p:nvSpPr>
          <p:cNvPr id="7" name="TextBox 6"/>
          <p:cNvSpPr txBox="1"/>
          <p:nvPr/>
        </p:nvSpPr>
        <p:spPr>
          <a:xfrm>
            <a:off x="685800" y="2209800"/>
            <a:ext cx="7620000" cy="2308324"/>
          </a:xfrm>
          <a:prstGeom prst="rect">
            <a:avLst/>
          </a:prstGeom>
          <a:noFill/>
        </p:spPr>
        <p:txBody>
          <a:bodyPr wrap="square" rtlCol="0">
            <a:spAutoFit/>
          </a:bodyPr>
          <a:lstStyle/>
          <a:p>
            <a:r>
              <a:rPr lang="en-GB" sz="2400" dirty="0"/>
              <a:t>But overall the external reviewer is still confident in the success of the project in delivering the key outcomes and that the two key issues identified (master curricula and updating of website) will be finalised</a:t>
            </a:r>
            <a:r>
              <a:rPr lang="en-GB" sz="2400" dirty="0" smtClean="0"/>
              <a:t>. </a:t>
            </a:r>
          </a:p>
          <a:p>
            <a:endParaRPr lang="en-GB" sz="2400" dirty="0"/>
          </a:p>
          <a:p>
            <a:r>
              <a:rPr lang="en-GB" sz="2400" smtClean="0"/>
              <a:t>…….Indeed </a:t>
            </a:r>
            <a:r>
              <a:rPr lang="en-GB" sz="2400" dirty="0" smtClean="0"/>
              <a:t>now they have been</a:t>
            </a:r>
            <a:endParaRPr lang="en-GB" sz="2400" dirty="0"/>
          </a:p>
        </p:txBody>
      </p:sp>
      <p:sp>
        <p:nvSpPr>
          <p:cNvPr id="8" name="TextBox 7"/>
          <p:cNvSpPr txBox="1"/>
          <p:nvPr/>
        </p:nvSpPr>
        <p:spPr>
          <a:xfrm>
            <a:off x="533400" y="4634290"/>
            <a:ext cx="7772400" cy="1200329"/>
          </a:xfrm>
          <a:prstGeom prst="rect">
            <a:avLst/>
          </a:prstGeom>
          <a:noFill/>
        </p:spPr>
        <p:txBody>
          <a:bodyPr wrap="square" rtlCol="0">
            <a:spAutoFit/>
          </a:bodyPr>
          <a:lstStyle/>
          <a:p>
            <a:pPr algn="ctr"/>
            <a:r>
              <a:rPr lang="en-GB" sz="2400" i="1" dirty="0" smtClean="0">
                <a:solidFill>
                  <a:schemeClr val="accent2"/>
                </a:solidFill>
              </a:rPr>
              <a:t>“The </a:t>
            </a:r>
            <a:r>
              <a:rPr lang="en-GB" sz="2400" i="1" dirty="0">
                <a:solidFill>
                  <a:schemeClr val="accent2"/>
                </a:solidFill>
              </a:rPr>
              <a:t>project achievements, quantity, and quality of realized activities are really on a high level and I expect project termination with all our  expectations fulfilled</a:t>
            </a:r>
            <a:r>
              <a:rPr lang="en-GB" sz="2400" i="1" dirty="0" smtClean="0">
                <a:solidFill>
                  <a:schemeClr val="accent2"/>
                </a:solidFill>
              </a:rPr>
              <a:t>.”</a:t>
            </a:r>
            <a:endParaRPr lang="en-GB" sz="2400" i="1" dirty="0">
              <a:solidFill>
                <a:schemeClr val="accent2"/>
              </a:solidFill>
            </a:endParaRPr>
          </a:p>
        </p:txBody>
      </p:sp>
    </p:spTree>
    <p:extLst>
      <p:ext uri="{BB962C8B-B14F-4D97-AF65-F5344CB8AC3E}">
        <p14:creationId xmlns:p14="http://schemas.microsoft.com/office/powerpoint/2010/main" val="1991079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WP Self Assessment reports (Annex Q)</a:t>
            </a:r>
            <a:endParaRPr lang="en-GB" dirty="0"/>
          </a:p>
        </p:txBody>
      </p:sp>
      <p:sp>
        <p:nvSpPr>
          <p:cNvPr id="3" name="Content Placeholder 2"/>
          <p:cNvSpPr>
            <a:spLocks noGrp="1"/>
          </p:cNvSpPr>
          <p:nvPr>
            <p:ph idx="1"/>
          </p:nvPr>
        </p:nvSpPr>
        <p:spPr>
          <a:xfrm>
            <a:off x="457200" y="2133600"/>
            <a:ext cx="8229600" cy="4419600"/>
          </a:xfrm>
        </p:spPr>
        <p:txBody>
          <a:bodyPr>
            <a:normAutofit fontScale="92500"/>
          </a:bodyPr>
          <a:lstStyle/>
          <a:p>
            <a:r>
              <a:rPr lang="en-GB" dirty="0" smtClean="0"/>
              <a:t>WP5</a:t>
            </a:r>
          </a:p>
          <a:p>
            <a:pPr lvl="1"/>
            <a:r>
              <a:rPr lang="en-GB" dirty="0"/>
              <a:t>Activities are pretty much on track.  Regular reporting has been delivered as per the schedule (Annex R, Q and T, QAC report to management committee in March 2019);</a:t>
            </a:r>
          </a:p>
          <a:p>
            <a:pPr lvl="1"/>
            <a:r>
              <a:rPr lang="en-GB" dirty="0"/>
              <a:t>Worked to catch up on the Annex S reporting (deliverable checklist);</a:t>
            </a:r>
          </a:p>
          <a:p>
            <a:pPr lvl="1"/>
            <a:r>
              <a:rPr lang="en-GB" dirty="0"/>
              <a:t>External reporting recently delivered in Sept </a:t>
            </a:r>
            <a:r>
              <a:rPr lang="en-GB" dirty="0" smtClean="0"/>
              <a:t>2019</a:t>
            </a:r>
          </a:p>
          <a:p>
            <a:pPr lvl="1"/>
            <a:r>
              <a:rPr lang="en-GB" dirty="0" smtClean="0"/>
              <a:t>Final reporting delayed until April 2020 due to the extension of the project</a:t>
            </a:r>
            <a:endParaRPr lang="en-GB" dirty="0"/>
          </a:p>
          <a:p>
            <a:endParaRPr lang="en-GB" dirty="0" smtClean="0"/>
          </a:p>
          <a:p>
            <a:r>
              <a:rPr lang="en-GB" dirty="0" smtClean="0"/>
              <a:t>WP6</a:t>
            </a:r>
          </a:p>
          <a:p>
            <a:pPr lvl="1"/>
            <a:r>
              <a:rPr lang="en-GB" dirty="0" smtClean="0"/>
              <a:t>Only comment is need additional promotional materials from the website.</a:t>
            </a:r>
          </a:p>
          <a:p>
            <a:pPr lvl="1"/>
            <a:r>
              <a:rPr lang="en-GB" dirty="0" smtClean="0"/>
              <a:t>Additionally further updating of website is required (external quality report)</a:t>
            </a:r>
          </a:p>
          <a:p>
            <a:pPr lvl="1"/>
            <a:endParaRPr lang="en-GB" dirty="0"/>
          </a:p>
          <a:p>
            <a:pPr marL="457200" lvl="1" indent="0">
              <a:buNone/>
            </a:pPr>
            <a:endParaRPr lang="en-GB" dirty="0" smtClean="0"/>
          </a:p>
          <a:p>
            <a:pPr lvl="1"/>
            <a:endParaRPr lang="en-GB" dirty="0"/>
          </a:p>
          <a:p>
            <a:endParaRPr lang="en-GB" dirty="0">
              <a:solidFill>
                <a:srgbClr val="FF0000"/>
              </a:solidFill>
            </a:endParaRPr>
          </a:p>
          <a:p>
            <a:endParaRPr lang="en-GB"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2903623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WP Self Assessment reports (Annex Q)</a:t>
            </a:r>
            <a:endParaRPr lang="en-GB" dirty="0"/>
          </a:p>
        </p:txBody>
      </p:sp>
      <p:sp>
        <p:nvSpPr>
          <p:cNvPr id="3" name="Content Placeholder 2"/>
          <p:cNvSpPr>
            <a:spLocks noGrp="1"/>
          </p:cNvSpPr>
          <p:nvPr>
            <p:ph idx="1"/>
          </p:nvPr>
        </p:nvSpPr>
        <p:spPr>
          <a:xfrm>
            <a:off x="457200" y="2133600"/>
            <a:ext cx="8229600" cy="4419600"/>
          </a:xfrm>
        </p:spPr>
        <p:txBody>
          <a:bodyPr>
            <a:normAutofit/>
          </a:bodyPr>
          <a:lstStyle/>
          <a:p>
            <a:r>
              <a:rPr lang="en-GB" dirty="0" smtClean="0"/>
              <a:t>WP7</a:t>
            </a:r>
          </a:p>
          <a:p>
            <a:pPr lvl="1"/>
            <a:r>
              <a:rPr lang="en-GB" dirty="0"/>
              <a:t>WP7.2: Accreditation of master curricula – information was submitted on time – but still waiting.  </a:t>
            </a:r>
            <a:r>
              <a:rPr lang="en-GB" dirty="0" smtClean="0">
                <a:solidFill>
                  <a:srgbClr val="FF0000"/>
                </a:solidFill>
              </a:rPr>
              <a:t>However, now all programmes are accredited</a:t>
            </a:r>
            <a:endParaRPr lang="en-GB" dirty="0">
              <a:solidFill>
                <a:srgbClr val="FF0000"/>
              </a:solidFill>
            </a:endParaRPr>
          </a:p>
          <a:p>
            <a:pPr lvl="1"/>
            <a:r>
              <a:rPr lang="en-GB" dirty="0"/>
              <a:t>WP7.3: SMS realisation, currently not all planned SMS have been realised – will be discussed in another session    </a:t>
            </a:r>
          </a:p>
          <a:p>
            <a:endParaRPr lang="en-GB" dirty="0" smtClean="0"/>
          </a:p>
          <a:p>
            <a:r>
              <a:rPr lang="en-GB" dirty="0" smtClean="0"/>
              <a:t>WP8</a:t>
            </a:r>
          </a:p>
          <a:p>
            <a:pPr lvl="1"/>
            <a:r>
              <a:rPr lang="en-GB" dirty="0" smtClean="0"/>
              <a:t>All planned activities realised on time</a:t>
            </a:r>
          </a:p>
          <a:p>
            <a:pPr lvl="1"/>
            <a:r>
              <a:rPr lang="en-GB" dirty="0" smtClean="0"/>
              <a:t>Negotiated a no-cost extension to the project – to 14 April 2020</a:t>
            </a:r>
          </a:p>
          <a:p>
            <a:pPr marL="457200" lvl="1" indent="0">
              <a:buNone/>
            </a:pPr>
            <a:endParaRPr lang="en-GB" dirty="0" smtClean="0"/>
          </a:p>
          <a:p>
            <a:pPr marL="457200" lvl="1" indent="0">
              <a:buNone/>
            </a:pPr>
            <a:endParaRPr lang="en-GB" dirty="0" smtClean="0"/>
          </a:p>
          <a:p>
            <a:pPr lvl="1"/>
            <a:endParaRPr lang="en-GB" dirty="0"/>
          </a:p>
          <a:p>
            <a:endParaRPr lang="en-GB" dirty="0">
              <a:solidFill>
                <a:srgbClr val="FF0000"/>
              </a:solidFill>
            </a:endParaRPr>
          </a:p>
          <a:p>
            <a:endParaRPr lang="en-GB"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2298204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Partner Self-Assessment reports (Annex R)</a:t>
            </a:r>
            <a:endParaRPr lang="en-GB" dirty="0"/>
          </a:p>
        </p:txBody>
      </p:sp>
      <p:sp>
        <p:nvSpPr>
          <p:cNvPr id="3" name="Content Placeholder 2"/>
          <p:cNvSpPr>
            <a:spLocks noGrp="1"/>
          </p:cNvSpPr>
          <p:nvPr>
            <p:ph idx="1"/>
          </p:nvPr>
        </p:nvSpPr>
        <p:spPr/>
        <p:txBody>
          <a:bodyPr>
            <a:normAutofit lnSpcReduction="10000"/>
          </a:bodyPr>
          <a:lstStyle/>
          <a:p>
            <a:r>
              <a:rPr lang="en-GB" dirty="0" smtClean="0"/>
              <a:t>Partners all report high awareness of their responsibilities and progress towards project outcomes;</a:t>
            </a:r>
          </a:p>
          <a:p>
            <a:r>
              <a:rPr lang="en-GB" dirty="0" smtClean="0"/>
              <a:t>No changes to the planned contributions were explicitly reported.</a:t>
            </a:r>
          </a:p>
          <a:p>
            <a:r>
              <a:rPr lang="en-GB" dirty="0" smtClean="0"/>
              <a:t>However, we know from the WP reporting that there have been some deviations (both delays and additions) to some WP including:</a:t>
            </a:r>
          </a:p>
          <a:p>
            <a:pPr lvl="1"/>
            <a:r>
              <a:rPr lang="en-GB" dirty="0" smtClean="0"/>
              <a:t>Addition of two reports to WP2 </a:t>
            </a:r>
          </a:p>
          <a:p>
            <a:pPr lvl="1"/>
            <a:r>
              <a:rPr lang="en-GB" dirty="0" smtClean="0"/>
              <a:t>Delay in the Masters’ curricula accreditation </a:t>
            </a:r>
          </a:p>
          <a:p>
            <a:pPr marL="457200" lvl="1" indent="0">
              <a:buNone/>
            </a:pPr>
            <a:r>
              <a:rPr lang="en-GB" sz="2400" dirty="0"/>
              <a:t>It is </a:t>
            </a:r>
            <a:r>
              <a:rPr lang="en-GB" sz="2400" dirty="0" smtClean="0"/>
              <a:t>recommended that these changes are added to the reporting.</a:t>
            </a:r>
            <a:endParaRPr lang="en-GB" sz="2400" dirty="0"/>
          </a:p>
          <a:p>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949137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Deliverable reporting (Annex S)</a:t>
            </a:r>
            <a:endParaRPr lang="en-GB" dirty="0"/>
          </a:p>
        </p:txBody>
      </p:sp>
      <p:sp>
        <p:nvSpPr>
          <p:cNvPr id="3" name="Content Placeholder 2"/>
          <p:cNvSpPr>
            <a:spLocks noGrp="1"/>
          </p:cNvSpPr>
          <p:nvPr>
            <p:ph idx="1"/>
          </p:nvPr>
        </p:nvSpPr>
        <p:spPr/>
        <p:txBody>
          <a:bodyPr/>
          <a:lstStyle/>
          <a:p>
            <a:r>
              <a:rPr lang="en-GB" dirty="0" smtClean="0"/>
              <a:t>Much progress has been made on completing the Annex S checklists for each deliverable and these have been uploaded to the management portal</a:t>
            </a:r>
          </a:p>
          <a:p>
            <a:r>
              <a:rPr lang="en-GB" dirty="0" smtClean="0"/>
              <a:t>For outstanding tasks, please can WP leaders check that when a deliverable is submitted that an Annex S is completed and submitted alongside it to the QAC team</a:t>
            </a: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202992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Internal Quality Audit</a:t>
            </a:r>
            <a:endParaRPr lang="en-GB" dirty="0"/>
          </a:p>
        </p:txBody>
      </p:sp>
      <p:sp>
        <p:nvSpPr>
          <p:cNvPr id="3" name="Content Placeholder 2"/>
          <p:cNvSpPr>
            <a:spLocks noGrp="1"/>
          </p:cNvSpPr>
          <p:nvPr>
            <p:ph idx="1"/>
          </p:nvPr>
        </p:nvSpPr>
        <p:spPr/>
        <p:txBody>
          <a:bodyPr>
            <a:normAutofit/>
          </a:bodyPr>
          <a:lstStyle/>
          <a:p>
            <a:r>
              <a:rPr lang="en-GB" dirty="0" smtClean="0"/>
              <a:t>In general the partners reported very favourably about the project, its organisation and implementation – with few significant issues or comments raised;</a:t>
            </a:r>
          </a:p>
          <a:p>
            <a:r>
              <a:rPr lang="en-GB" dirty="0"/>
              <a:t>8</a:t>
            </a:r>
            <a:r>
              <a:rPr lang="en-GB" dirty="0" smtClean="0"/>
              <a:t>6 questionnaires from individual respondents were returned during July and August 2019 (in comparison to 76 in 2018 and 66 in 2017);</a:t>
            </a:r>
          </a:p>
          <a:p>
            <a:r>
              <a:rPr lang="en-GB" dirty="0" smtClean="0"/>
              <a:t>The overall average response to all statements </a:t>
            </a:r>
            <a:r>
              <a:rPr lang="en-GB" smtClean="0"/>
              <a:t>was </a:t>
            </a:r>
            <a:r>
              <a:rPr lang="en-GB" smtClean="0"/>
              <a:t>4.69 </a:t>
            </a:r>
            <a:r>
              <a:rPr lang="en-GB" dirty="0" smtClean="0"/>
              <a:t>in close comparison to the 4.67 (2018) and 4.63 (2017) </a:t>
            </a:r>
          </a:p>
          <a:p>
            <a:r>
              <a:rPr lang="en-GB" dirty="0" smtClean="0"/>
              <a:t>All averages were in the Excellent category – with a range of between 4.50 and 4.81.</a:t>
            </a:r>
          </a:p>
          <a:p>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28053101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914400"/>
          </a:xfrm>
        </p:spPr>
        <p:txBody>
          <a:bodyPr/>
          <a:lstStyle/>
          <a:p>
            <a:r>
              <a:rPr lang="en-GB" dirty="0" smtClean="0"/>
              <a:t>Internal Quality Audit</a:t>
            </a:r>
            <a:endParaRPr lang="en-GB" dirty="0"/>
          </a:p>
        </p:txBody>
      </p:sp>
      <p:sp>
        <p:nvSpPr>
          <p:cNvPr id="3" name="Content Placeholder 2"/>
          <p:cNvSpPr>
            <a:spLocks noGrp="1"/>
          </p:cNvSpPr>
          <p:nvPr>
            <p:ph idx="1"/>
          </p:nvPr>
        </p:nvSpPr>
        <p:spPr>
          <a:xfrm>
            <a:off x="457200" y="1828800"/>
            <a:ext cx="8229600" cy="4297363"/>
          </a:xfrm>
        </p:spPr>
        <p:txBody>
          <a:bodyPr>
            <a:normAutofit fontScale="85000" lnSpcReduction="10000"/>
          </a:bodyPr>
          <a:lstStyle/>
          <a:p>
            <a:r>
              <a:rPr lang="en-GB" dirty="0"/>
              <a:t>Relative scoring of the statements - focussing in on those statements which scored less </a:t>
            </a:r>
            <a:r>
              <a:rPr lang="en-GB" dirty="0" smtClean="0"/>
              <a:t>highly or had a larger relative change from other years (either positive and negative);</a:t>
            </a:r>
          </a:p>
          <a:p>
            <a:r>
              <a:rPr lang="en-GB" dirty="0" smtClean="0"/>
              <a:t>Improvements (from 2018)</a:t>
            </a:r>
          </a:p>
          <a:p>
            <a:pPr lvl="1"/>
            <a:r>
              <a:rPr lang="en-GB" dirty="0"/>
              <a:t>I know about all the partners' tasks in the </a:t>
            </a:r>
            <a:r>
              <a:rPr lang="en-GB" dirty="0" smtClean="0"/>
              <a:t>project (improved from 4.47 in 2017 to 4.73)</a:t>
            </a:r>
          </a:p>
          <a:p>
            <a:pPr lvl="1"/>
            <a:r>
              <a:rPr lang="en-GB" dirty="0"/>
              <a:t>Project is well presented in the </a:t>
            </a:r>
            <a:r>
              <a:rPr lang="en-GB" dirty="0" smtClean="0"/>
              <a:t>media (improved from 4.49 in 2018 to 4.66)</a:t>
            </a:r>
          </a:p>
          <a:p>
            <a:pPr lvl="1"/>
            <a:endParaRPr lang="en-GB" dirty="0" smtClean="0"/>
          </a:p>
          <a:p>
            <a:r>
              <a:rPr lang="en-GB" smtClean="0"/>
              <a:t>Decline of </a:t>
            </a:r>
            <a:r>
              <a:rPr lang="en-GB" dirty="0" smtClean="0"/>
              <a:t>scores in 2019</a:t>
            </a:r>
          </a:p>
          <a:p>
            <a:pPr lvl="1"/>
            <a:r>
              <a:rPr lang="en-GB" dirty="0"/>
              <a:t>Coordinator informs all partners on all aspects of activity </a:t>
            </a:r>
            <a:r>
              <a:rPr lang="en-GB" dirty="0" smtClean="0"/>
              <a:t>implementation (4.80 in 2018 to 4.66)</a:t>
            </a:r>
          </a:p>
          <a:p>
            <a:pPr lvl="1"/>
            <a:r>
              <a:rPr lang="en-GB" dirty="0"/>
              <a:t>Project events (project meetings, workshop, trainings, and study visits) are well structured </a:t>
            </a:r>
            <a:r>
              <a:rPr lang="en-GB" dirty="0" smtClean="0"/>
              <a:t>(4.78 in 2018 to 4.65)</a:t>
            </a:r>
          </a:p>
          <a:p>
            <a:pPr lvl="1"/>
            <a:r>
              <a:rPr lang="en-GB" dirty="0"/>
              <a:t>The project has a clear structure. The workflow follows a logic </a:t>
            </a:r>
            <a:r>
              <a:rPr lang="en-GB" dirty="0" smtClean="0"/>
              <a:t>sequence</a:t>
            </a:r>
            <a:r>
              <a:rPr lang="en-GB" dirty="0"/>
              <a:t> </a:t>
            </a:r>
            <a:r>
              <a:rPr lang="en-GB" dirty="0" smtClean="0"/>
              <a:t>(4.82 in 2018 to 4.66)</a:t>
            </a:r>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1186969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914400"/>
          </a:xfrm>
        </p:spPr>
        <p:txBody>
          <a:bodyPr/>
          <a:lstStyle/>
          <a:p>
            <a:r>
              <a:rPr lang="en-GB" dirty="0" smtClean="0"/>
              <a:t>Internal Quality Audit</a:t>
            </a:r>
            <a:endParaRPr lang="en-GB" dirty="0"/>
          </a:p>
        </p:txBody>
      </p:sp>
      <p:sp>
        <p:nvSpPr>
          <p:cNvPr id="3" name="Content Placeholder 2"/>
          <p:cNvSpPr>
            <a:spLocks noGrp="1"/>
          </p:cNvSpPr>
          <p:nvPr>
            <p:ph idx="1"/>
          </p:nvPr>
        </p:nvSpPr>
        <p:spPr>
          <a:xfrm>
            <a:off x="457200" y="1828800"/>
            <a:ext cx="8229600" cy="4297363"/>
          </a:xfrm>
        </p:spPr>
        <p:txBody>
          <a:bodyPr>
            <a:normAutofit/>
          </a:bodyPr>
          <a:lstStyle/>
          <a:p>
            <a:r>
              <a:rPr lang="en-GB" sz="2400" dirty="0" smtClean="0"/>
              <a:t>SMS Implementation – lowest scoring, but a significant improvement from last year (4.03, 4.50 and 4.65);</a:t>
            </a:r>
          </a:p>
          <a:p>
            <a:pPr marL="0" indent="0">
              <a:buNone/>
            </a:pPr>
            <a:endParaRPr lang="en-GB"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
        <p:nvSpPr>
          <p:cNvPr id="7" name="Content Placeholder 2"/>
          <p:cNvSpPr txBox="1">
            <a:spLocks/>
          </p:cNvSpPr>
          <p:nvPr/>
        </p:nvSpPr>
        <p:spPr>
          <a:xfrm>
            <a:off x="457200" y="2743201"/>
            <a:ext cx="3200400" cy="3978274"/>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dirty="0" smtClean="0"/>
              <a:t>Participation in SMS improved scores</a:t>
            </a:r>
          </a:p>
          <a:p>
            <a:pPr marL="0" indent="0">
              <a:buNone/>
            </a:pPr>
            <a:r>
              <a:rPr lang="en-GB" dirty="0" smtClean="0"/>
              <a:t>3.71 (2017), 4.03 (2018)</a:t>
            </a:r>
          </a:p>
          <a:p>
            <a:r>
              <a:rPr lang="en-GB" dirty="0" smtClean="0"/>
              <a:t>Realise that this may be a bit delayed – strategy for improvement;</a:t>
            </a:r>
          </a:p>
          <a:p>
            <a:r>
              <a:rPr lang="en-GB" dirty="0" smtClean="0"/>
              <a:t>But also whether </a:t>
            </a:r>
            <a:r>
              <a:rPr lang="en-GB" smtClean="0"/>
              <a:t>all consider </a:t>
            </a:r>
            <a:r>
              <a:rPr lang="en-GB" dirty="0" smtClean="0"/>
              <a:t>the question as applicable (i.e. if they have not been involved) – slightly lower response rate (n=84)</a:t>
            </a:r>
          </a:p>
          <a:p>
            <a:endParaRPr lang="en-GB" dirty="0" smtClean="0"/>
          </a:p>
          <a:p>
            <a:endParaRPr lang="en-GB" dirty="0"/>
          </a:p>
        </p:txBody>
      </p:sp>
      <p:pic>
        <p:nvPicPr>
          <p:cNvPr id="5" name="Picture 4"/>
          <p:cNvPicPr>
            <a:picLocks noChangeAspect="1"/>
          </p:cNvPicPr>
          <p:nvPr/>
        </p:nvPicPr>
        <p:blipFill>
          <a:blip r:embed="rId2"/>
          <a:stretch>
            <a:fillRect/>
          </a:stretch>
        </p:blipFill>
        <p:spPr>
          <a:xfrm>
            <a:off x="3601320" y="3098753"/>
            <a:ext cx="5123831" cy="3079750"/>
          </a:xfrm>
          <a:prstGeom prst="rect">
            <a:avLst/>
          </a:prstGeom>
        </p:spPr>
      </p:pic>
    </p:spTree>
    <p:extLst>
      <p:ext uri="{BB962C8B-B14F-4D97-AF65-F5344CB8AC3E}">
        <p14:creationId xmlns:p14="http://schemas.microsoft.com/office/powerpoint/2010/main" val="20130190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1051</TotalTime>
  <Words>1859</Words>
  <Application>Microsoft Office PowerPoint</Application>
  <PresentationFormat>On-screen Show (4:3)</PresentationFormat>
  <Paragraphs>167</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Book Antiqua</vt:lpstr>
      <vt:lpstr>Calibri</vt:lpstr>
      <vt:lpstr>Office Theme</vt:lpstr>
      <vt:lpstr>PowerPoint Presentation</vt:lpstr>
      <vt:lpstr>WP Self Assessment reports (Annex Q)</vt:lpstr>
      <vt:lpstr>WP Self Assessment reports (Annex Q)</vt:lpstr>
      <vt:lpstr>WP Self Assessment reports (Annex Q)</vt:lpstr>
      <vt:lpstr>Partner Self-Assessment reports (Annex R)</vt:lpstr>
      <vt:lpstr>Deliverable reporting (Annex S)</vt:lpstr>
      <vt:lpstr>Internal Quality Audit</vt:lpstr>
      <vt:lpstr>Internal Quality Audit</vt:lpstr>
      <vt:lpstr>Internal Quality Audit</vt:lpstr>
      <vt:lpstr>Additional Quality Reporting in 2020 </vt:lpstr>
      <vt:lpstr>External Quality Audit</vt:lpstr>
      <vt:lpstr>Some commendations</vt:lpstr>
      <vt:lpstr>WP Comment</vt:lpstr>
      <vt:lpstr>WP Comments</vt:lpstr>
      <vt:lpstr>Commendations</vt:lpstr>
      <vt:lpstr>Commendations</vt:lpstr>
      <vt:lpstr>Recommendations/requirements</vt:lpstr>
      <vt:lpstr>Minor recommendations related to web update</vt:lpstr>
      <vt:lpstr>Minor recommendations</vt:lpstr>
      <vt:lpstr>But overall…..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Strengthening of Internationalisation in B&amp;H Higher Education</dc:title>
  <dc:creator>user</dc:creator>
  <cp:lastModifiedBy>Sally Priest</cp:lastModifiedBy>
  <cp:revision>101</cp:revision>
  <dcterms:created xsi:type="dcterms:W3CDTF">2006-08-16T00:00:00Z</dcterms:created>
  <dcterms:modified xsi:type="dcterms:W3CDTF">2019-09-04T14:21:28Z</dcterms:modified>
</cp:coreProperties>
</file>